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7" r:id="rId1"/>
    <p:sldMasterId id="2147484634" r:id="rId2"/>
  </p:sldMasterIdLst>
  <p:notesMasterIdLst>
    <p:notesMasterId r:id="rId12"/>
  </p:notesMasterIdLst>
  <p:sldIdLst>
    <p:sldId id="334" r:id="rId3"/>
    <p:sldId id="335" r:id="rId4"/>
    <p:sldId id="343" r:id="rId5"/>
    <p:sldId id="337" r:id="rId6"/>
    <p:sldId id="339" r:id="rId7"/>
    <p:sldId id="351" r:id="rId8"/>
    <p:sldId id="352" r:id="rId9"/>
    <p:sldId id="346" r:id="rId10"/>
    <p:sldId id="35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9900"/>
    <a:srgbClr val="6600CC"/>
    <a:srgbClr val="0099CC"/>
    <a:srgbClr val="99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6432" autoAdjust="0"/>
  </p:normalViewPr>
  <p:slideViewPr>
    <p:cSldViewPr>
      <p:cViewPr varScale="1">
        <p:scale>
          <a:sx n="63" d="100"/>
          <a:sy n="63" d="100"/>
        </p:scale>
        <p:origin x="-1350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7897B4-1246-4C34-8D1F-63F4B1077085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651227-2997-48B5-9DA6-999AB95D92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E1839F-44C1-471F-AB82-2AE83D9FCA18}" type="slidenum">
              <a:rPr lang="ru-RU" smtClean="0"/>
              <a:pPr/>
              <a:t>9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6DB62-9FCF-4040-91F5-8172C6A3A7E5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F8A6E-37EB-48CC-9E57-30525D5900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74FB4-E59A-4892-8663-44FD4D7406C6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73C1-9622-45F0-AF9A-DE203ACD6D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4B849-71CB-4FAD-8B46-EA5DF5ECE72B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190D-0546-495D-A908-76BDEE909A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1587 w 64000"/>
                <a:gd name="T1" fmla="*/ -1067 h 64000"/>
                <a:gd name="T2" fmla="*/ 2304 w 64000"/>
                <a:gd name="T3" fmla="*/ 0 h 64000"/>
                <a:gd name="T4" fmla="*/ 1587 w 64000"/>
                <a:gd name="T5" fmla="*/ 1067 h 64000"/>
                <a:gd name="T6" fmla="*/ 1587 w 64000"/>
                <a:gd name="T7" fmla="*/ 1067 h 64000"/>
                <a:gd name="T8" fmla="*/ 1587 w 64000"/>
                <a:gd name="T9" fmla="*/ 1067 h 64000"/>
                <a:gd name="T10" fmla="*/ 1587 w 64000"/>
                <a:gd name="T11" fmla="*/ 1067 h 64000"/>
                <a:gd name="T12" fmla="*/ 1587 w 64000"/>
                <a:gd name="T13" fmla="*/ -1067 h 64000"/>
                <a:gd name="T14" fmla="*/ 1587 w 64000"/>
                <a:gd name="T15" fmla="*/ -1067 h 64000"/>
                <a:gd name="T16" fmla="*/ 1587 w 64000"/>
                <a:gd name="T17" fmla="*/ -1067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2027 w 64000"/>
                <a:gd name="T1" fmla="*/ -1024 h 64000"/>
                <a:gd name="T2" fmla="*/ 2544 w 64000"/>
                <a:gd name="T3" fmla="*/ 0 h 64000"/>
                <a:gd name="T4" fmla="*/ 2027 w 64000"/>
                <a:gd name="T5" fmla="*/ 1024 h 64000"/>
                <a:gd name="T6" fmla="*/ 2027 w 64000"/>
                <a:gd name="T7" fmla="*/ 1024 h 64000"/>
                <a:gd name="T8" fmla="*/ 2027 w 64000"/>
                <a:gd name="T9" fmla="*/ 1024 h 64000"/>
                <a:gd name="T10" fmla="*/ 2027 w 64000"/>
                <a:gd name="T11" fmla="*/ 1024 h 64000"/>
                <a:gd name="T12" fmla="*/ 2027 w 64000"/>
                <a:gd name="T13" fmla="*/ -1024 h 64000"/>
                <a:gd name="T14" fmla="*/ 2027 w 64000"/>
                <a:gd name="T15" fmla="*/ -1024 h 64000"/>
                <a:gd name="T16" fmla="*/ 2027 w 64000"/>
                <a:gd name="T17" fmla="*/ -1024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130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8FA00-AB8F-4779-A11B-9A4947057468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7AE8E-54DE-42A7-8F4A-A7DA94DEE3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AD524-85E6-4664-BFF0-6B419FE0CFF5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E38FC-1F7B-4D92-A60D-612C640BDA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E7530-69C9-4C33-A416-768A81030E43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4CE8F-544C-4578-8905-706EC13F6C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E8F83-177A-4625-B3C4-6BE664EE7D93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32260-966C-4088-A4C7-8723B256B3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7FB23-7B52-4A93-BCF6-AD4BE2266357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695A2-F463-4CF6-B0E1-9FE687946F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4D7AD-ADC6-4324-A458-C2B2979F722F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575CB-7DF8-4C51-B189-6270F2FFC5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F5C8A-E5DF-4417-9E96-F2AB8ABD01DD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1770D-3F50-45E3-98C4-DEC2E4C0BC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5B250-0C20-42B7-BFC7-94FB5640C694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1321C-148A-44A6-A5EE-9CCC601722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4E5A-A3D3-423B-A94C-9BB4FDFEF5F3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9968-0F19-49C6-AF94-D242E245E4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D6908-6FCE-4D7D-BAFE-7428C6A49656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3D09-AACF-4462-9524-3CFD4BF9EE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76D17-BFE1-457C-9BBB-3F86F671BCCE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6A093-7486-4956-A673-5471B3C612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DF3B4-7338-456E-B817-6FDA1F50DFB2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97A94-6931-4F92-8FB0-4047BBE5AE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CA725-1A7B-4FC4-A577-7DF3D2E9C70D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68795-6F7A-4F0E-8FC7-D3AA104EB2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775C-4A90-48BF-95C3-3ADF8500D607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6D32E-E000-4DDF-90F6-2AD476EE81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4F891-9225-470B-AAA2-5E58EA50157B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72844-A66A-4179-997E-3F39AC3BA3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BF55-3C76-4831-B1EE-FE69F2B2F5D7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1D180-2A86-4E55-A24E-1CA9E6D4D1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794A7-5EAC-438B-BB07-BD3F907FD9F0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09B68-0CCF-4081-903A-B810488E7B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64F85-A773-4A84-9420-9B3C8E6B1F2C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C3564-E3D7-4FB7-949D-06696869EB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3FABF-943A-4639-813D-3A038F72DDC4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40624-64F5-4A1D-A883-525087549D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7CF23C8-8E3A-4E4C-8D0E-A9EEC2414B0F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2889D07-F483-4F7A-9821-1D71ECEB92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7" r:id="rId1"/>
    <p:sldLayoutId id="2147484739" r:id="rId2"/>
    <p:sldLayoutId id="2147484758" r:id="rId3"/>
    <p:sldLayoutId id="2147484740" r:id="rId4"/>
    <p:sldLayoutId id="2147484741" r:id="rId5"/>
    <p:sldLayoutId id="2147484742" r:id="rId6"/>
    <p:sldLayoutId id="2147484743" r:id="rId7"/>
    <p:sldLayoutId id="2147484744" r:id="rId8"/>
    <p:sldLayoutId id="2147484759" r:id="rId9"/>
    <p:sldLayoutId id="2147484745" r:id="rId10"/>
    <p:sldLayoutId id="2147484746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056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2037 w 64000"/>
                <a:gd name="T1" fmla="*/ -807 h 64000"/>
                <a:gd name="T2" fmla="*/ 2592 w 64000"/>
                <a:gd name="T3" fmla="*/ 0 h 64000"/>
                <a:gd name="T4" fmla="*/ 2037 w 64000"/>
                <a:gd name="T5" fmla="*/ 807 h 64000"/>
                <a:gd name="T6" fmla="*/ 2037 w 64000"/>
                <a:gd name="T7" fmla="*/ 807 h 64000"/>
                <a:gd name="T8" fmla="*/ 2037 w 64000"/>
                <a:gd name="T9" fmla="*/ 807 h 64000"/>
                <a:gd name="T10" fmla="*/ 2037 w 64000"/>
                <a:gd name="T11" fmla="*/ 807 h 64000"/>
                <a:gd name="T12" fmla="*/ 2037 w 64000"/>
                <a:gd name="T13" fmla="*/ -807 h 64000"/>
                <a:gd name="T14" fmla="*/ 2037 w 64000"/>
                <a:gd name="T15" fmla="*/ -807 h 64000"/>
                <a:gd name="T16" fmla="*/ 2037 w 64000"/>
                <a:gd name="T17" fmla="*/ -807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57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1525 w 64000"/>
                <a:gd name="T1" fmla="*/ -820 h 64000"/>
                <a:gd name="T2" fmla="*/ 1949 w 64000"/>
                <a:gd name="T3" fmla="*/ 0 h 64000"/>
                <a:gd name="T4" fmla="*/ 1525 w 64000"/>
                <a:gd name="T5" fmla="*/ 820 h 64000"/>
                <a:gd name="T6" fmla="*/ 1525 w 64000"/>
                <a:gd name="T7" fmla="*/ 820 h 64000"/>
                <a:gd name="T8" fmla="*/ 1525 w 64000"/>
                <a:gd name="T9" fmla="*/ 820 h 64000"/>
                <a:gd name="T10" fmla="*/ 1525 w 64000"/>
                <a:gd name="T11" fmla="*/ 820 h 64000"/>
                <a:gd name="T12" fmla="*/ 1525 w 64000"/>
                <a:gd name="T13" fmla="*/ -820 h 64000"/>
                <a:gd name="T14" fmla="*/ 1525 w 64000"/>
                <a:gd name="T15" fmla="*/ -820 h 64000"/>
                <a:gd name="T16" fmla="*/ 1525 w 64000"/>
                <a:gd name="T17" fmla="*/ -82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58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FC2DA799-D734-4A7A-9D72-5F0B883B24AD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129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9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A9D68101-5582-47F0-9E5C-5412AD1189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0" r:id="rId1"/>
    <p:sldLayoutId id="2147484747" r:id="rId2"/>
    <p:sldLayoutId id="2147484748" r:id="rId3"/>
    <p:sldLayoutId id="2147484749" r:id="rId4"/>
    <p:sldLayoutId id="2147484750" r:id="rId5"/>
    <p:sldLayoutId id="2147484751" r:id="rId6"/>
    <p:sldLayoutId id="2147484752" r:id="rId7"/>
    <p:sldLayoutId id="2147484753" r:id="rId8"/>
    <p:sldLayoutId id="2147484754" r:id="rId9"/>
    <p:sldLayoutId id="2147484755" r:id="rId10"/>
    <p:sldLayoutId id="21474847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sz="quarter" idx="4294967295"/>
          </p:nvPr>
        </p:nvSpPr>
        <p:spPr>
          <a:xfrm>
            <a:off x="1547664" y="0"/>
            <a:ext cx="6840538" cy="544512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ru-RU" sz="2800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sz="2800" b="1" i="1" dirty="0" smtClean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ru-RU" sz="2800" b="1" i="1" dirty="0" smtClean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ru-RU" sz="2800" b="1" i="1" dirty="0" smtClean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Основные направления работы 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педагога-психолога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с детьми с ограниченными возможностями здоровья.</a:t>
            </a:r>
            <a:r>
              <a:rPr lang="ru-RU" altLang="ru-RU" sz="2800" b="1" i="1" dirty="0" smtClean="0">
                <a:latin typeface="Arial" charset="0"/>
              </a:rPr>
              <a:t/>
            </a:r>
            <a:br>
              <a:rPr lang="ru-RU" altLang="ru-RU" sz="2800" b="1" i="1" dirty="0" smtClean="0">
                <a:latin typeface="Arial" charset="0"/>
              </a:rPr>
            </a:br>
            <a:r>
              <a:rPr lang="ru-RU" altLang="ru-RU" sz="2800" b="1" i="1" dirty="0" smtClean="0">
                <a:latin typeface="Arial" charset="0"/>
              </a:rPr>
              <a:t>                                  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ru-RU" altLang="ru-RU" sz="2800" dirty="0" smtClean="0">
              <a:latin typeface="Arial" charset="0"/>
            </a:endParaRP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                                  </a:t>
            </a: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Подготовила: </a:t>
            </a:r>
            <a:r>
              <a:rPr lang="ru-RU" altLang="ru-RU" sz="2000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Вализер</a:t>
            </a: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 Е.В.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sz="quarter" idx="13"/>
          </p:nvPr>
        </p:nvSpPr>
        <p:spPr>
          <a:xfrm>
            <a:off x="468313" y="333375"/>
            <a:ext cx="8207375" cy="6048375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6" name="Овал 5"/>
          <p:cNvSpPr/>
          <p:nvPr/>
        </p:nvSpPr>
        <p:spPr>
          <a:xfrm>
            <a:off x="683568" y="2996952"/>
            <a:ext cx="2542232" cy="226719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коррекционной работы педагога-психолога</a:t>
            </a:r>
          </a:p>
        </p:txBody>
      </p:sp>
      <p:sp>
        <p:nvSpPr>
          <p:cNvPr id="9" name="Блок-схема: узел 8"/>
          <p:cNvSpPr/>
          <p:nvPr/>
        </p:nvSpPr>
        <p:spPr>
          <a:xfrm>
            <a:off x="2817813" y="476250"/>
            <a:ext cx="3122612" cy="1465263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Диагностическая работа</a:t>
            </a:r>
          </a:p>
        </p:txBody>
      </p:sp>
      <p:sp>
        <p:nvSpPr>
          <p:cNvPr id="11" name="Блок-схема: узел 10"/>
          <p:cNvSpPr/>
          <p:nvPr/>
        </p:nvSpPr>
        <p:spPr>
          <a:xfrm>
            <a:off x="5580063" y="2009775"/>
            <a:ext cx="3095625" cy="1706563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Коррекционно-развивающая работа</a:t>
            </a:r>
          </a:p>
        </p:txBody>
      </p:sp>
      <p:sp>
        <p:nvSpPr>
          <p:cNvPr id="12" name="Блок-схема: узел 11"/>
          <p:cNvSpPr/>
          <p:nvPr/>
        </p:nvSpPr>
        <p:spPr>
          <a:xfrm>
            <a:off x="5148263" y="4292600"/>
            <a:ext cx="3455987" cy="1728788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Профилактическая и консультативная 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родителями и педагогами</a:t>
            </a:r>
          </a:p>
        </p:txBody>
      </p:sp>
      <p:cxnSp>
        <p:nvCxnSpPr>
          <p:cNvPr id="14" name="Прямая со стрелкой 13"/>
          <p:cNvCxnSpPr>
            <a:endCxn id="11" idx="2"/>
          </p:cNvCxnSpPr>
          <p:nvPr/>
        </p:nvCxnSpPr>
        <p:spPr>
          <a:xfrm flipV="1">
            <a:off x="3203575" y="2863850"/>
            <a:ext cx="2376488" cy="1069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132138" y="4508500"/>
            <a:ext cx="2232025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6" idx="0"/>
          </p:cNvCxnSpPr>
          <p:nvPr/>
        </p:nvCxnSpPr>
        <p:spPr>
          <a:xfrm flipV="1">
            <a:off x="1954684" y="1916114"/>
            <a:ext cx="1825154" cy="1080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lena\Desktop\igrovaya_terap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2924175"/>
            <a:ext cx="5410200" cy="371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Объект 2"/>
          <p:cNvSpPr>
            <a:spLocks noGrp="1"/>
          </p:cNvSpPr>
          <p:nvPr>
            <p:ph sz="quarter" idx="13"/>
          </p:nvPr>
        </p:nvSpPr>
        <p:spPr>
          <a:xfrm>
            <a:off x="395288" y="476250"/>
            <a:ext cx="7272337" cy="3475038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Диагностическое направление</a:t>
            </a:r>
          </a:p>
          <a:p>
            <a:pPr algn="ctr" eaLnBrk="1" hangingPunct="1">
              <a:buFont typeface="Arial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Первичная диагностика</a:t>
            </a:r>
          </a:p>
          <a:p>
            <a:pPr algn="ctr" eaLnBrk="1" hangingPunct="1">
              <a:buFont typeface="Arial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Динамическое изучение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11188" y="260350"/>
            <a:ext cx="8059737" cy="14684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коррекционно-развивающей работы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детьми с ОВЗ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3"/>
          </p:nvPr>
        </p:nvSpPr>
        <p:spPr>
          <a:xfrm>
            <a:off x="2843213" y="4076700"/>
            <a:ext cx="3201987" cy="2046288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произвольной регуляции деятельности и поведения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9"/>
          <p:cNvSpPr txBox="1">
            <a:spLocks/>
          </p:cNvSpPr>
          <p:nvPr/>
        </p:nvSpPr>
        <p:spPr bwMode="auto">
          <a:xfrm>
            <a:off x="5364163" y="2492375"/>
            <a:ext cx="3563937" cy="2305050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15875" cap="flat" cmpd="sng" algn="ctr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182563" algn="ctr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познавательной деятельности и целенаправленное формирование высших психических функций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9"/>
          <p:cNvSpPr txBox="1">
            <a:spLocks/>
          </p:cNvSpPr>
          <p:nvPr/>
        </p:nvSpPr>
        <p:spPr bwMode="auto">
          <a:xfrm>
            <a:off x="250825" y="2420938"/>
            <a:ext cx="3529013" cy="2046287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 w="15875" cap="flat" cmpd="sng" algn="ctr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182563" algn="ctr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эмоционально-личностной сферы и коррекция ее недостатков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stCxn id="13" idx="2"/>
          </p:cNvCxnSpPr>
          <p:nvPr/>
        </p:nvCxnSpPr>
        <p:spPr>
          <a:xfrm flipH="1">
            <a:off x="3492500" y="1728788"/>
            <a:ext cx="1149350" cy="1195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3" idx="2"/>
          </p:cNvCxnSpPr>
          <p:nvPr/>
        </p:nvCxnSpPr>
        <p:spPr>
          <a:xfrm>
            <a:off x="4641850" y="1728788"/>
            <a:ext cx="1154113" cy="1195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4500563" y="1844675"/>
            <a:ext cx="142875" cy="2160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3"/>
          <p:cNvSpPr>
            <a:spLocks noGrp="1"/>
          </p:cNvSpPr>
          <p:nvPr>
            <p:ph sz="quarter" idx="13"/>
          </p:nvPr>
        </p:nvSpPr>
        <p:spPr>
          <a:xfrm>
            <a:off x="539750" y="188913"/>
            <a:ext cx="7704138" cy="1328737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Развитие эмоционально-личностной сферы и коррекция ее недостатков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 развитии и коррекции нарушений эмоционально-волевой сферы используются следующие методики: сказкотерапия, куклотерапия,  тактильно-сенсорные игры и др.</a:t>
            </a:r>
          </a:p>
          <a:p>
            <a:pPr algn="ctr" eaLnBrk="1" hangingPunct="1">
              <a:buFont typeface="Georgia" pitchFamily="18" charset="0"/>
              <a:buNone/>
            </a:pPr>
            <a:endParaRPr lang="ru-RU" smtClean="0"/>
          </a:p>
        </p:txBody>
      </p:sp>
      <p:pic>
        <p:nvPicPr>
          <p:cNvPr id="11267" name="Picture 3" descr="C:\Users\lena\Desktop\6548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3068638"/>
            <a:ext cx="5402262" cy="35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lena\Desktop\yourspeechru_4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557338"/>
            <a:ext cx="4292600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Содержимое 3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496300" cy="1328737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Развитие познавательной деятельности и целенаправленное формирование высших психических функций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Georgia" pitchFamily="18" charset="0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внимания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памяти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восприятия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пространственных и временных представлений,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сенсомоторной координации;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мыслительной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деятельности, стимуляция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мыслительной активности,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вербального и невербального воображения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algn="ctr" eaLnBrk="1" hangingPunct="1">
              <a:buFont typeface="Georgia" pitchFamily="18" charset="0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3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496300" cy="1328737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Формирование произвольной регуляции деятельности 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поведения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Georgia" pitchFamily="18" charset="0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возможности управлять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своим поведением: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ставить и удерживать цель деятельности;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определять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сохранять способ действий;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самоконтроль на всех этапах деятельности;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оценивать процесс и результат деятельности.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Особое внимание уделяется пробуждению у ребенка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осознания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собственных действий,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причин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успехов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неудач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него веры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силы.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3" descr="C:\Users\lena\Desktop\AdobeStock_8179757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124744"/>
            <a:ext cx="3779912" cy="25219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sz="quarter" idx="13"/>
          </p:nvPr>
        </p:nvSpPr>
        <p:spPr>
          <a:xfrm>
            <a:off x="468313" y="254000"/>
            <a:ext cx="8135937" cy="5976938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endParaRPr lang="ru-RU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800" y="254000"/>
            <a:ext cx="8059738" cy="14684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Консультативно-просветительское направление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3583396" y="2149034"/>
            <a:ext cx="2427559" cy="372823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открытых занятий, мастер-классов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6300192" y="2147794"/>
            <a:ext cx="2232248" cy="3744418"/>
          </a:xfrm>
          <a:prstGeom prst="downArrow">
            <a:avLst>
              <a:gd name="adj1" fmla="val 50000"/>
              <a:gd name="adj2" fmla="val 55599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Информационно-просветительская деятельность</a:t>
            </a:r>
          </a:p>
        </p:txBody>
      </p:sp>
      <p:sp>
        <p:nvSpPr>
          <p:cNvPr id="25" name="Стрелка вниз 24"/>
          <p:cNvSpPr/>
          <p:nvPr/>
        </p:nvSpPr>
        <p:spPr>
          <a:xfrm>
            <a:off x="1043608" y="2132856"/>
            <a:ext cx="2251672" cy="367240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Информирование, индивидуальное консультирование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Объект 2"/>
          <p:cNvSpPr>
            <a:spLocks noGrp="1"/>
          </p:cNvSpPr>
          <p:nvPr>
            <p:ph sz="quarter" idx="13"/>
          </p:nvPr>
        </p:nvSpPr>
        <p:spPr>
          <a:xfrm>
            <a:off x="1187624" y="1988839"/>
            <a:ext cx="7272164" cy="345628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</TotalTime>
  <Words>195</Words>
  <Application>Microsoft Office PowerPoint</Application>
  <PresentationFormat>Экран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Trebuchet MS</vt:lpstr>
      <vt:lpstr>Georgia</vt:lpstr>
      <vt:lpstr>Calibri</vt:lpstr>
      <vt:lpstr>Verdana</vt:lpstr>
      <vt:lpstr>Wingdings</vt:lpstr>
      <vt:lpstr>Times New Roman</vt:lpstr>
      <vt:lpstr>Воздушный поток</vt:lpstr>
      <vt:lpstr>Затмение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Психологический практикум «Профессиональное «выгорание»</dc:title>
  <dc:creator>USER</dc:creator>
  <cp:lastModifiedBy>lena</cp:lastModifiedBy>
  <cp:revision>203</cp:revision>
  <dcterms:created xsi:type="dcterms:W3CDTF">2010-08-24T11:43:56Z</dcterms:created>
  <dcterms:modified xsi:type="dcterms:W3CDTF">2019-03-13T01:40:34Z</dcterms:modified>
</cp:coreProperties>
</file>